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0" r:id="rId2"/>
    <p:sldId id="261" r:id="rId3"/>
    <p:sldId id="262" r:id="rId4"/>
    <p:sldId id="263" r:id="rId5"/>
    <p:sldId id="257" r:id="rId6"/>
    <p:sldId id="258" r:id="rId7"/>
    <p:sldId id="259" r:id="rId8"/>
    <p:sldId id="264" r:id="rId9"/>
    <p:sldId id="269" r:id="rId10"/>
    <p:sldId id="270" r:id="rId11"/>
    <p:sldId id="271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72" d="100"/>
          <a:sy n="72" d="100"/>
        </p:scale>
        <p:origin x="12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1EE5F-B56C-4262-B5C4-CEB642AA2EE8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B0B27-E7BB-40F4-998F-6EA72723FBD3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192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45 s → share → popsticks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559F6-AA9E-446E-AB94-77EEC8EE765E}" type="slidenum">
              <a:rPr lang="en-AU" smtClean="0"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55503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640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9105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2602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1416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6834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966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8144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7110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3995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5493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768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8F592-DF3D-4B69-AA88-D0A65FD370A2}" type="datetimeFigureOut">
              <a:rPr lang="en-AU" smtClean="0"/>
              <a:t>20/11/2020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830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136" y="725225"/>
            <a:ext cx="8622032" cy="984305"/>
          </a:xfrm>
        </p:spPr>
        <p:txBody>
          <a:bodyPr>
            <a:normAutofit/>
          </a:bodyPr>
          <a:lstStyle/>
          <a:p>
            <a:r>
              <a:rPr lang="en-AU" dirty="0"/>
              <a:t>Determine the class of each lever below by labelling the fulcrum, input force and output force.</a:t>
            </a:r>
          </a:p>
        </p:txBody>
      </p:sp>
      <p:pic>
        <p:nvPicPr>
          <p:cNvPr id="8" name="Picture 2" descr="http://assets.wh.cdnds.net/images/1753/wheelbarrow-shutterstock__big_4x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" y="1962274"/>
            <a:ext cx="3595892" cy="269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://plaza.ufl.edu/luzmaria/LEVERS/nutcracker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3" t="8803" r="6825" b="4591"/>
          <a:stretch/>
        </p:blipFill>
        <p:spPr bwMode="auto">
          <a:xfrm>
            <a:off x="3689938" y="4035565"/>
            <a:ext cx="2614174" cy="261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s://pptcrafter.files.wordpress.com/2014/09/sciss7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611" y="2361592"/>
            <a:ext cx="2839680" cy="1506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xmlns="" id="{5671FB44-1AA4-4F07-9CD2-1110E0065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094445"/>
              </p:ext>
            </p:extLst>
          </p:nvPr>
        </p:nvGraphicFramePr>
        <p:xfrm>
          <a:off x="8723168" y="133474"/>
          <a:ext cx="3419763" cy="1828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197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16574">
                <a:tc>
                  <a:txBody>
                    <a:bodyPr/>
                    <a:lstStyle/>
                    <a:p>
                      <a:r>
                        <a:rPr lang="en-AU" dirty="0"/>
                        <a:t>Reminder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75079">
                <a:tc>
                  <a:txBody>
                    <a:bodyPr/>
                    <a:lstStyle/>
                    <a:p>
                      <a:pPr marL="0" lvl="0" indent="0">
                        <a:buFont typeface="+mj-lt"/>
                        <a:buNone/>
                      </a:pPr>
                      <a:r>
                        <a:rPr lang="en-AU" sz="1800" b="1" u="none" dirty="0"/>
                        <a:t>FOIL!</a:t>
                      </a:r>
                      <a:r>
                        <a:rPr lang="en-AU" sz="1800" b="0" u="none" dirty="0"/>
                        <a:t/>
                      </a:r>
                      <a:br>
                        <a:rPr lang="en-AU" sz="1800" b="0" u="none" dirty="0"/>
                      </a:br>
                      <a:r>
                        <a:rPr lang="en-AU" sz="1800" dirty="0"/>
                        <a:t>Class 1: </a:t>
                      </a:r>
                      <a:r>
                        <a:rPr lang="en-AU" sz="1800" b="1" dirty="0"/>
                        <a:t>F</a:t>
                      </a:r>
                      <a:r>
                        <a:rPr lang="en-AU" sz="1800" dirty="0"/>
                        <a:t>ulcrum in the middle</a:t>
                      </a: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n-AU" sz="1800" dirty="0"/>
                        <a:t>Class 2: </a:t>
                      </a:r>
                      <a:r>
                        <a:rPr lang="en-AU" sz="1800" b="1" dirty="0"/>
                        <a:t>O</a:t>
                      </a:r>
                      <a:r>
                        <a:rPr lang="en-AU" sz="1800" dirty="0"/>
                        <a:t>utput force in the middle</a:t>
                      </a: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n-AU" sz="1800" dirty="0"/>
                        <a:t>Class 3: </a:t>
                      </a:r>
                      <a:r>
                        <a:rPr lang="en-AU" sz="1800" b="1" dirty="0"/>
                        <a:t>I</a:t>
                      </a:r>
                      <a:r>
                        <a:rPr lang="en-AU" sz="1800" dirty="0"/>
                        <a:t>nput force in the middle </a:t>
                      </a:r>
                      <a:br>
                        <a:rPr lang="en-AU" sz="1800" dirty="0"/>
                      </a:br>
                      <a:r>
                        <a:rPr lang="en-AU" sz="1800" dirty="0"/>
                        <a:t>              </a:t>
                      </a:r>
                      <a:r>
                        <a:rPr lang="en-AU" sz="1800" b="1" dirty="0"/>
                        <a:t>L</a:t>
                      </a:r>
                      <a:r>
                        <a:rPr lang="en-AU" sz="1800" dirty="0"/>
                        <a:t>evers are easy!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9C146BCB-52A1-4D65-BB0D-975EC3E026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502192"/>
              </p:ext>
            </p:extLst>
          </p:nvPr>
        </p:nvGraphicFramePr>
        <p:xfrm>
          <a:off x="9536967" y="3323654"/>
          <a:ext cx="2605964" cy="3479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fulcrum </a:t>
                      </a:r>
                      <a:r>
                        <a:rPr lang="en-AU" b="0" i="1" baseline="0" dirty="0"/>
                        <a:t>(noun)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baseline="0" dirty="0"/>
                        <a:t>the turning point of a lever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input force</a:t>
                      </a:r>
                      <a:r>
                        <a:rPr lang="en-AU" b="0" baseline="0" dirty="0"/>
                        <a:t> (</a:t>
                      </a:r>
                      <a:r>
                        <a:rPr lang="en-AU" b="0" i="1" baseline="0" dirty="0"/>
                        <a:t>noun</a:t>
                      </a:r>
                      <a:r>
                        <a:rPr lang="en-AU" b="0" i="0" baseline="0" dirty="0"/>
                        <a:t>)</a:t>
                      </a:r>
                      <a:endParaRPr lang="en-AU" b="1" i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the force used to operate a lever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output force</a:t>
                      </a:r>
                      <a:r>
                        <a:rPr lang="en-AU" b="0" baseline="0" dirty="0"/>
                        <a:t> (</a:t>
                      </a:r>
                      <a:r>
                        <a:rPr lang="en-AU" b="0" i="1" baseline="0" dirty="0"/>
                        <a:t>noun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the force that a lever creates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019695" y="2301281"/>
            <a:ext cx="1147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Output</a:t>
            </a:r>
            <a:endParaRPr lang="en-AU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3059265" y="2022288"/>
            <a:ext cx="1147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Input</a:t>
            </a:r>
            <a:endParaRPr lang="en-AU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210590" y="4092157"/>
            <a:ext cx="1289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Fulcrum</a:t>
            </a:r>
            <a:endParaRPr lang="en-AU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6769332" y="2532113"/>
            <a:ext cx="1289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Fulcrum</a:t>
            </a:r>
            <a:endParaRPr lang="en-AU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3289360" y="3679291"/>
            <a:ext cx="1289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Fulcrum</a:t>
            </a:r>
            <a:endParaRPr lang="en-AU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8058676" y="2861989"/>
            <a:ext cx="1147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Output</a:t>
            </a:r>
            <a:endParaRPr lang="en-AU" sz="2400" dirty="0"/>
          </a:p>
        </p:txBody>
      </p:sp>
      <p:sp>
        <p:nvSpPr>
          <p:cNvPr id="19" name="TextBox 18"/>
          <p:cNvSpPr txBox="1"/>
          <p:nvPr/>
        </p:nvSpPr>
        <p:spPr>
          <a:xfrm>
            <a:off x="3059265" y="4809988"/>
            <a:ext cx="1147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Output</a:t>
            </a:r>
            <a:endParaRPr lang="en-AU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5730534" y="2869914"/>
            <a:ext cx="1147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Input</a:t>
            </a:r>
            <a:endParaRPr lang="en-AU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4924087" y="5505321"/>
            <a:ext cx="1147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Input</a:t>
            </a:r>
            <a:endParaRPr lang="en-AU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960218" y="4767367"/>
            <a:ext cx="1147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FF0000"/>
                </a:solidFill>
              </a:rPr>
              <a:t>Class 2</a:t>
            </a:r>
            <a:endParaRPr lang="en-AU" sz="24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40426" y="3692497"/>
            <a:ext cx="1147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FF0000"/>
                </a:solidFill>
              </a:rPr>
              <a:t>Class 1</a:t>
            </a:r>
            <a:endParaRPr lang="en-AU" sz="24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584077" y="5744806"/>
            <a:ext cx="1147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FF0000"/>
                </a:solidFill>
              </a:rPr>
              <a:t>Class 2</a:t>
            </a:r>
            <a:endParaRPr lang="en-AU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925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Which wedge will require less effort to use? 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4"/>
            <a:ext cx="5669280" cy="2543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wedge on the right will require less input force because it has a steeper slope.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Isosceles Triangle 8"/>
          <p:cNvSpPr/>
          <p:nvPr/>
        </p:nvSpPr>
        <p:spPr>
          <a:xfrm>
            <a:off x="9351469" y="3955774"/>
            <a:ext cx="1513749" cy="148424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Isosceles Triangle 7"/>
          <p:cNvSpPr/>
          <p:nvPr/>
        </p:nvSpPr>
        <p:spPr>
          <a:xfrm>
            <a:off x="5340403" y="3429000"/>
            <a:ext cx="3383798" cy="201101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E1AF2BCA-86FA-4F31-B76E-B8E1F476D7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558996"/>
              </p:ext>
            </p:extLst>
          </p:nvPr>
        </p:nvGraphicFramePr>
        <p:xfrm>
          <a:off x="5885970" y="635888"/>
          <a:ext cx="6146528" cy="853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14652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4348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Wedges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1543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steeper slope = sharper wedge = less input force required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254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Which screw will require less effort to use? Explain your choice. (Assume the screws are the same size)</a:t>
            </a:r>
            <a:endParaRPr lang="en-AU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4"/>
            <a:ext cx="4680889" cy="2550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screw on the left will require less input force because its thread is closer </a:t>
            </a:r>
            <a:r>
              <a:rPr lang="en-AU" i="1" dirty="0">
                <a:solidFill>
                  <a:schemeClr val="accent2"/>
                </a:solidFill>
              </a:rPr>
              <a:t>or</a:t>
            </a:r>
            <a:r>
              <a:rPr lang="en-AU" dirty="0">
                <a:solidFill>
                  <a:schemeClr val="accent2"/>
                </a:solidFill>
              </a:rPr>
              <a:t> because its pitch is smaller.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185" t="4982" r="4910" b="17325"/>
          <a:stretch/>
        </p:blipFill>
        <p:spPr>
          <a:xfrm flipH="1">
            <a:off x="4719682" y="1948504"/>
            <a:ext cx="7312815" cy="4493100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134B576A-C68C-4877-92C6-6635847E8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3146349"/>
              </p:ext>
            </p:extLst>
          </p:nvPr>
        </p:nvGraphicFramePr>
        <p:xfrm>
          <a:off x="6154047" y="635888"/>
          <a:ext cx="5878450" cy="89748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6853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Screws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0281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closer thread = smaller pitch = less input force required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411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720000"/>
            <a:ext cx="11327476" cy="1620000"/>
          </a:xfrm>
        </p:spPr>
        <p:txBody>
          <a:bodyPr>
            <a:noAutofit/>
          </a:bodyPr>
          <a:lstStyle/>
          <a:p>
            <a:r>
              <a:rPr lang="en-AU" dirty="0"/>
              <a:t>As you’ve already seen, different types of inclined planes are used a lot in everyday life.</a:t>
            </a:r>
          </a:p>
          <a:p>
            <a:r>
              <a:rPr lang="en-AU" dirty="0"/>
              <a:t>Knowing how to use wedges and screws can make your life much easier!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6097" t="41989" r="57188" b="13500"/>
          <a:stretch/>
        </p:blipFill>
        <p:spPr>
          <a:xfrm>
            <a:off x="1167973" y="2340000"/>
            <a:ext cx="3757493" cy="41737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47051" t="24330" r="25595" b="43397"/>
          <a:stretch/>
        </p:blipFill>
        <p:spPr>
          <a:xfrm>
            <a:off x="5596473" y="2340000"/>
            <a:ext cx="5306394" cy="417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35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AB9537A-E908-4D77-AA32-D16BBF1F3E1A}"/>
              </a:ext>
            </a:extLst>
          </p:cNvPr>
          <p:cNvSpPr txBox="1"/>
          <p:nvPr/>
        </p:nvSpPr>
        <p:spPr>
          <a:xfrm>
            <a:off x="155171" y="720536"/>
            <a:ext cx="10989425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Which one of the following is not an inclined plane?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/>
              <a:t>using a knife to cut cheese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/>
              <a:t>twisting a screw into a piece of wood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/>
              <a:t>winding up a fishing reel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/>
              <a:t>an axe chopping wood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AU" sz="2800" dirty="0"/>
              <a:t>Wedges are ________ inclined planes that are used to split objects by __________ the direction of a force by ______° and </a:t>
            </a:r>
            <a:br>
              <a:rPr lang="en-AU" sz="2800" dirty="0"/>
            </a:br>
            <a:r>
              <a:rPr lang="en-AU" sz="2800" dirty="0"/>
              <a:t>increasing / decreasing its size.</a:t>
            </a:r>
          </a:p>
          <a:p>
            <a:pPr marL="514350" indent="-514350">
              <a:buFont typeface="+mj-lt"/>
              <a:buAutoNum type="arabicPeriod"/>
            </a:pPr>
            <a:endParaRPr lang="en-AU" sz="2800" dirty="0"/>
          </a:p>
          <a:p>
            <a:pPr marL="514350" indent="-514350">
              <a:buFont typeface="+mj-lt"/>
              <a:buAutoNum type="arabicPeriod"/>
            </a:pPr>
            <a:r>
              <a:rPr lang="en-AU" sz="2800" dirty="0"/>
              <a:t>Which wedge will require the least input force to use? </a:t>
            </a:r>
            <a:br>
              <a:rPr lang="en-AU" sz="2800" dirty="0"/>
            </a:br>
            <a:r>
              <a:rPr lang="en-AU" sz="2800" dirty="0"/>
              <a:t>Explain your choice.</a:t>
            </a:r>
          </a:p>
          <a:p>
            <a:endParaRPr lang="en-US" sz="2800" dirty="0"/>
          </a:p>
        </p:txBody>
      </p:sp>
      <p:sp>
        <p:nvSpPr>
          <p:cNvPr id="2" name="Isosceles Triangle 1"/>
          <p:cNvSpPr/>
          <p:nvPr/>
        </p:nvSpPr>
        <p:spPr>
          <a:xfrm flipV="1">
            <a:off x="11032435" y="4860320"/>
            <a:ext cx="616226" cy="125895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Isosceles Triangle 4"/>
          <p:cNvSpPr/>
          <p:nvPr/>
        </p:nvSpPr>
        <p:spPr>
          <a:xfrm flipH="1" flipV="1">
            <a:off x="9616439" y="4860320"/>
            <a:ext cx="1171941" cy="125895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921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2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389546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832852"/>
            <a:ext cx="11837324" cy="529132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List three common examples of wedges.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State which simple machine could be called: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double inclined plane, and explain why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spiral inclined plane, and explain why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State whether each of these statements is true or false. If they are false, correct them.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longer the slope of a ramp for a certain height, the greater its mechanical advantage.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screw with a small pitch has a steep inclined plane.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screw with a small pitch requires fewer turns to be inserted into a piece of wood than a screw with a large pitch.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wedge changes the direction of a force by ~90° and increases its size.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222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" y="720436"/>
            <a:ext cx="11292840" cy="5456527"/>
          </a:xfrm>
        </p:spPr>
        <p:txBody>
          <a:bodyPr/>
          <a:lstStyle/>
          <a:p>
            <a:r>
              <a:rPr lang="en-AU" dirty="0"/>
              <a:t>Calculate the mechanical advantage of this ramp. Show your working.</a:t>
            </a:r>
            <a:br>
              <a:rPr lang="en-AU" dirty="0"/>
            </a:br>
            <a:endParaRPr lang="en-AU" dirty="0"/>
          </a:p>
          <a:p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xmlns="" id="{B3E2C6B7-0DF2-4D47-8A8E-50529793C30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20849887"/>
                  </p:ext>
                </p:extLst>
              </p:nvPr>
            </p:nvGraphicFramePr>
            <p:xfrm>
              <a:off x="7874923" y="5586873"/>
              <a:ext cx="4262757" cy="1026224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262757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232681">
                    <a:tc>
                      <a:txBody>
                        <a:bodyPr/>
                        <a:lstStyle/>
                        <a:p>
                          <a:r>
                            <a:rPr lang="en-AU" dirty="0"/>
                            <a:t>Reminder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493071">
                    <a:tc>
                      <a:txBody>
                        <a:bodyPr/>
                        <a:lstStyle/>
                        <a:p>
                          <a:pPr marL="0" lvl="0" indent="0"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SG" sz="1800" b="0" i="0" smtClean="0">
                                    <a:latin typeface="Cambria Math" panose="02040503050406030204" pitchFamily="18" charset="0"/>
                                  </a:rPr>
                                  <m:t>mechanical</m:t>
                                </m:r>
                                <m:r>
                                  <m:rPr>
                                    <m:nor/>
                                  </m:rPr>
                                  <a:rPr lang="en-SG" sz="1800" b="0" i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SG" sz="1800" b="0" i="0" smtClean="0">
                                    <a:latin typeface="Cambria Math" panose="02040503050406030204" pitchFamily="18" charset="0"/>
                                  </a:rPr>
                                  <m:t>advantage</m:t>
                                </m:r>
                                <m:r>
                                  <a:rPr lang="en-AU" sz="1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AU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ramp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length</m:t>
                                    </m:r>
                                  </m:num>
                                  <m:den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ramp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height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b="0" u="none" dirty="0"/>
                        </a:p>
                      </a:txBody>
                      <a:tcPr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B3E2C6B7-0DF2-4D47-8A8E-50529793C30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20849887"/>
                  </p:ext>
                </p:extLst>
              </p:nvPr>
            </p:nvGraphicFramePr>
            <p:xfrm>
              <a:off x="7874923" y="5586873"/>
              <a:ext cx="4262757" cy="1026224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26275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AU" dirty="0"/>
                            <a:t>Reminder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604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43" t="-59633" r="-571" b="-18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2659" t="48772" r="4531" b="35082"/>
          <a:stretch/>
        </p:blipFill>
        <p:spPr>
          <a:xfrm>
            <a:off x="1745171" y="2467797"/>
            <a:ext cx="7802497" cy="196180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26675" y="2765369"/>
            <a:ext cx="842356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2400" dirty="0"/>
              <a:t>15 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1497" y="3062289"/>
            <a:ext cx="67617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2400" dirty="0"/>
              <a:t>3 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549400" y="1569998"/>
                <a:ext cx="2902791" cy="8865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3600" dirty="0" smtClean="0">
                    <a:solidFill>
                      <a:srgbClr val="FF0000"/>
                    </a:solidFill>
                  </a:rPr>
                  <a:t>MA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sz="3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15</m:t>
                        </m:r>
                      </m:num>
                      <m:den>
                        <m:r>
                          <a:rPr lang="en-AU" sz="3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AU" sz="36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9400" y="1569998"/>
                <a:ext cx="2902791" cy="886525"/>
              </a:xfrm>
              <a:prstGeom prst="rect">
                <a:avLst/>
              </a:prstGeom>
              <a:blipFill rotWithShape="0">
                <a:blip r:embed="rId4"/>
                <a:stretch>
                  <a:fillRect l="-6303" b="-1310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1311965" y="2552938"/>
            <a:ext cx="2140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smtClean="0">
                <a:solidFill>
                  <a:srgbClr val="FF0000"/>
                </a:solidFill>
              </a:rPr>
              <a:t>= 5</a:t>
            </a:r>
            <a:endParaRPr lang="en-AU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771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anchor="ctr">
            <a:normAutofit/>
          </a:bodyPr>
          <a:lstStyle/>
          <a:p>
            <a:r>
              <a:rPr lang="en-AU" dirty="0"/>
              <a:t>Simple Machines: </a:t>
            </a:r>
            <a:br>
              <a:rPr lang="en-AU" dirty="0"/>
            </a:br>
            <a:r>
              <a:rPr lang="en-AU" dirty="0"/>
              <a:t>Screws and Wedges</a:t>
            </a:r>
            <a:br>
              <a:rPr lang="en-AU" dirty="0"/>
            </a:br>
            <a:r>
              <a:rPr lang="en-AU" sz="2800" dirty="0"/>
              <a:t>Year 7 Science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349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497856" y="69246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10515600" cy="1620000"/>
          </a:xfrm>
        </p:spPr>
        <p:txBody>
          <a:bodyPr>
            <a:normAutofit/>
          </a:bodyPr>
          <a:lstStyle/>
          <a:p>
            <a:r>
              <a:rPr lang="en-AU" dirty="0"/>
              <a:t>Identify different types of inclined planes.</a:t>
            </a:r>
          </a:p>
          <a:p>
            <a:r>
              <a:rPr lang="en-AU" dirty="0"/>
              <a:t>Explain and compare the mechanical advantages of screws and wedges.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C9CF77F-9496-4178-8C53-0D1F282880E9}"/>
              </a:ext>
            </a:extLst>
          </p:cNvPr>
          <p:cNvSpPr txBox="1"/>
          <p:nvPr/>
        </p:nvSpPr>
        <p:spPr>
          <a:xfrm>
            <a:off x="182880" y="3123652"/>
            <a:ext cx="77308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Ramps make moving loads easier by making an object travel over a longer distance.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Think, Pair, Share: Which would be easier to move up – a long, gentle ramp or a short, steep ramp? Explain your choice.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800" dirty="0"/>
          </a:p>
          <a:p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60110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488852"/>
              </p:ext>
            </p:extLst>
          </p:nvPr>
        </p:nvGraphicFramePr>
        <p:xfrm>
          <a:off x="9490938" y="1811693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an advantage of using a screw</a:t>
                      </a:r>
                      <a:r>
                        <a:rPr lang="en-SG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9490938" y="87397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a screw</a:t>
                      </a:r>
                      <a:r>
                        <a:rPr lang="en-SG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19999"/>
            <a:ext cx="9264392" cy="45051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Screws</a:t>
            </a:r>
          </a:p>
          <a:p>
            <a:r>
              <a:rPr lang="en-AU" dirty="0"/>
              <a:t>A screw is a spiral-shaped inclined plane that is designed to cut into another substance.</a:t>
            </a:r>
          </a:p>
          <a:p>
            <a:r>
              <a:rPr lang="en-AU" dirty="0"/>
              <a:t>As a screwdriver turns a screw into a piece of wood, the timber moves along the spiral ramp. </a:t>
            </a:r>
          </a:p>
          <a:p>
            <a:r>
              <a:rPr lang="en-AU" dirty="0"/>
              <a:t>This requires much less input force than hammering a nail.</a:t>
            </a:r>
          </a:p>
          <a:p>
            <a:r>
              <a:rPr lang="en-AU" dirty="0"/>
              <a:t>However, the screw is moved </a:t>
            </a:r>
            <a:br>
              <a:rPr lang="en-AU" dirty="0"/>
            </a:br>
            <a:r>
              <a:rPr lang="en-AU" dirty="0"/>
              <a:t>a greater distance when </a:t>
            </a:r>
            <a:br>
              <a:rPr lang="en-AU" dirty="0"/>
            </a:br>
            <a:r>
              <a:rPr lang="en-AU" dirty="0"/>
              <a:t>screwed into place.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35677"/>
              </p:ext>
            </p:extLst>
          </p:nvPr>
        </p:nvGraphicFramePr>
        <p:xfrm>
          <a:off x="9490938" y="2943081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a disadvantage of using</a:t>
                      </a:r>
                      <a:r>
                        <a:rPr lang="en-SG" baseline="0" dirty="0"/>
                        <a:t> a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9956" y="3514375"/>
            <a:ext cx="3873230" cy="3384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xmlns="" id="{6E21ED9E-2783-49B8-AB3A-F840C8603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1940696"/>
              </p:ext>
            </p:extLst>
          </p:nvPr>
        </p:nvGraphicFramePr>
        <p:xfrm>
          <a:off x="9490938" y="949545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 do screws work</a:t>
                      </a:r>
                      <a:r>
                        <a:rPr lang="en-SG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00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5033958"/>
              </p:ext>
            </p:extLst>
          </p:nvPr>
        </p:nvGraphicFramePr>
        <p:xfrm>
          <a:off x="9514800" y="5230040"/>
          <a:ext cx="2605964" cy="1559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screw</a:t>
                      </a:r>
                      <a:r>
                        <a:rPr lang="en-AU" b="0" baseline="0" dirty="0"/>
                        <a:t> (</a:t>
                      </a:r>
                      <a:r>
                        <a:rPr lang="en-AU" b="0" i="1" baseline="0" dirty="0"/>
                        <a:t>noun</a:t>
                      </a:r>
                      <a:r>
                        <a:rPr lang="en-AU" b="0" i="0" baseline="0" dirty="0"/>
                        <a:t>)</a:t>
                      </a:r>
                      <a:endParaRPr lang="en-AU" b="1" i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spiral-shaped inclined plane that cuts into another substance</a:t>
                      </a:r>
                      <a:endParaRPr lang="en-AU" sz="18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939169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the</a:t>
                      </a:r>
                      <a:r>
                        <a:rPr lang="en-AU" baseline="0" dirty="0"/>
                        <a:t> thread of a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0091686"/>
              </p:ext>
            </p:extLst>
          </p:nvPr>
        </p:nvGraphicFramePr>
        <p:xfrm>
          <a:off x="9506490" y="1220911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the pitch</a:t>
                      </a:r>
                      <a:r>
                        <a:rPr lang="en-SG" baseline="0" dirty="0"/>
                        <a:t> of a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Screws</a:t>
            </a:r>
          </a:p>
          <a:p>
            <a:r>
              <a:rPr lang="en-AU" dirty="0"/>
              <a:t>The spiral inclined plane around a screw is called the thread.</a:t>
            </a:r>
          </a:p>
          <a:p>
            <a:r>
              <a:rPr lang="en-AU" dirty="0"/>
              <a:t>The distance between the threads on a screw is called the pitch.</a:t>
            </a:r>
          </a:p>
          <a:p>
            <a:r>
              <a:rPr lang="en-AU" dirty="0"/>
              <a:t>closer thread = smaller pitch = less input force required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030552"/>
              </p:ext>
            </p:extLst>
          </p:nvPr>
        </p:nvGraphicFramePr>
        <p:xfrm>
          <a:off x="9514800" y="2373422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</a:t>
                      </a:r>
                      <a:r>
                        <a:rPr lang="en-SG" baseline="0" dirty="0"/>
                        <a:t> does the thread affect the pitch of the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04" y="3578087"/>
            <a:ext cx="6164630" cy="3235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xmlns="" id="{F694C4DD-971B-4E96-A2DD-7C942B696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578454"/>
              </p:ext>
            </p:extLst>
          </p:nvPr>
        </p:nvGraphicFramePr>
        <p:xfrm>
          <a:off x="9506490" y="380025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</a:t>
                      </a:r>
                      <a:r>
                        <a:rPr lang="en-SG" baseline="0" dirty="0"/>
                        <a:t> does the pitch affect the use of the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176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a wedge?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870495"/>
              </p:ext>
            </p:extLst>
          </p:nvPr>
        </p:nvGraphicFramePr>
        <p:xfrm>
          <a:off x="9514800" y="896875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Think, Pair, Share: why are wedges described as </a:t>
                      </a:r>
                      <a:r>
                        <a:rPr lang="en-SG" b="1" dirty="0"/>
                        <a:t>double</a:t>
                      </a:r>
                      <a:r>
                        <a:rPr lang="en-SG" dirty="0"/>
                        <a:t> inclined planes?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19999"/>
            <a:ext cx="9264392" cy="4987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Wedges</a:t>
            </a:r>
          </a:p>
          <a:p>
            <a:r>
              <a:rPr lang="en-AU" dirty="0"/>
              <a:t>A wedge is a double inclined plane that moves through another object.</a:t>
            </a:r>
          </a:p>
          <a:p>
            <a:r>
              <a:rPr lang="en-AU" dirty="0"/>
              <a:t>Knives, axes, pins, and doorstops are all examples of wedges.</a:t>
            </a:r>
          </a:p>
          <a:p>
            <a:r>
              <a:rPr lang="en-AU" dirty="0"/>
              <a:t>Wedges are used to split objects </a:t>
            </a:r>
            <a:br>
              <a:rPr lang="en-AU" dirty="0"/>
            </a:br>
            <a:r>
              <a:rPr lang="en-AU" dirty="0"/>
              <a:t>because they change the </a:t>
            </a:r>
            <a:br>
              <a:rPr lang="en-AU" dirty="0"/>
            </a:br>
            <a:r>
              <a:rPr lang="en-AU" dirty="0"/>
              <a:t>direction of a force by ~90° and </a:t>
            </a:r>
            <a:br>
              <a:rPr lang="en-AU" dirty="0"/>
            </a:br>
            <a:r>
              <a:rPr lang="en-AU" dirty="0"/>
              <a:t>increase its size. </a:t>
            </a:r>
          </a:p>
          <a:p>
            <a:r>
              <a:rPr lang="en-AU" dirty="0"/>
              <a:t>When an axe is pushed </a:t>
            </a:r>
            <a:br>
              <a:rPr lang="en-AU" dirty="0"/>
            </a:br>
            <a:r>
              <a:rPr lang="en-AU" dirty="0"/>
              <a:t>downwards, the wedge of the </a:t>
            </a:r>
            <a:br>
              <a:rPr lang="en-AU" dirty="0"/>
            </a:br>
            <a:r>
              <a:rPr lang="en-AU" dirty="0"/>
              <a:t>axe head pushes the wood apart.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" t="2407" r="2462" b="1566"/>
          <a:stretch/>
        </p:blipFill>
        <p:spPr bwMode="auto">
          <a:xfrm>
            <a:off x="5277845" y="2621045"/>
            <a:ext cx="4236955" cy="423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8C77564A-9F8D-4CC7-8695-67166D8AB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858936"/>
              </p:ext>
            </p:extLst>
          </p:nvPr>
        </p:nvGraphicFramePr>
        <p:xfrm>
          <a:off x="9514800" y="226891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do wedges do to their input forces?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30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 dirty="0"/>
              <a:t>Which screw will require less input force to use? Explain your choice. (Assume the screws are the same size.)</a:t>
            </a:r>
            <a:endParaRPr lang="en-AU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7712200"/>
              </p:ext>
            </p:extLst>
          </p:nvPr>
        </p:nvGraphicFramePr>
        <p:xfrm>
          <a:off x="6154047" y="635888"/>
          <a:ext cx="5878450" cy="89748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6853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Screws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0281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closer thread = smaller pitch = less input force required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3240582">
            <a:off x="7889988" y="2126037"/>
            <a:ext cx="3993937" cy="399393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08072" y="2262474"/>
            <a:ext cx="4030749" cy="4030749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3"/>
            <a:ext cx="5669280" cy="1402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screw on the right will require less input force because its thread is closer </a:t>
            </a:r>
            <a:r>
              <a:rPr lang="en-AU" i="1" dirty="0">
                <a:solidFill>
                  <a:schemeClr val="accent2"/>
                </a:solidFill>
              </a:rPr>
              <a:t>or</a:t>
            </a:r>
            <a:r>
              <a:rPr lang="en-AU" dirty="0">
                <a:solidFill>
                  <a:schemeClr val="accent2"/>
                </a:solidFill>
              </a:rPr>
              <a:t> because its pitch is smaller.</a:t>
            </a:r>
          </a:p>
        </p:txBody>
      </p:sp>
    </p:spTree>
    <p:extLst>
      <p:ext uri="{BB962C8B-B14F-4D97-AF65-F5344CB8AC3E}">
        <p14:creationId xmlns:p14="http://schemas.microsoft.com/office/powerpoint/2010/main" val="142278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Which wedge will require less input force to use? 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66836"/>
              </p:ext>
            </p:extLst>
          </p:nvPr>
        </p:nvGraphicFramePr>
        <p:xfrm>
          <a:off x="5885970" y="635888"/>
          <a:ext cx="6146528" cy="1767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14652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4348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Wedges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1543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steeper slope = sharper wedge = less input force required</a:t>
                      </a:r>
                    </a:p>
                    <a:p>
                      <a:pPr marL="0" indent="0" algn="ctr">
                        <a:buNone/>
                      </a:pPr>
                      <a:endParaRPr lang="en-AU" sz="2000" b="0" baseline="0" dirty="0"/>
                    </a:p>
                    <a:p>
                      <a:pPr marL="0" indent="0" algn="ctr">
                        <a:buNone/>
                      </a:pPr>
                      <a:r>
                        <a:rPr lang="en-AU" sz="2000" b="0" baseline="0" dirty="0"/>
                        <a:t>(The trade-off is that a narrow wedge moves things a smaller distance.)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4"/>
            <a:ext cx="5669280" cy="2238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wedge on the left will require less input force because it has a steeper slope.</a:t>
            </a:r>
          </a:p>
        </p:txBody>
      </p:sp>
      <p:sp>
        <p:nvSpPr>
          <p:cNvPr id="7" name="Isosceles Triangle 6"/>
          <p:cNvSpPr/>
          <p:nvPr/>
        </p:nvSpPr>
        <p:spPr>
          <a:xfrm>
            <a:off x="6275967" y="2822713"/>
            <a:ext cx="992850" cy="26173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Isosceles Triangle 8"/>
          <p:cNvSpPr/>
          <p:nvPr/>
        </p:nvSpPr>
        <p:spPr>
          <a:xfrm>
            <a:off x="7916618" y="2822713"/>
            <a:ext cx="3285477" cy="26173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865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893</Words>
  <Application>Microsoft Office PowerPoint</Application>
  <PresentationFormat>Widescreen</PresentationFormat>
  <Paragraphs>133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  <vt:lpstr>PowerPoint Presentation</vt:lpstr>
      <vt:lpstr>Simple Machines:  Screws and Wedges Year 7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ITSC</cp:lastModifiedBy>
  <cp:revision>30</cp:revision>
  <dcterms:created xsi:type="dcterms:W3CDTF">2018-11-14T06:36:38Z</dcterms:created>
  <dcterms:modified xsi:type="dcterms:W3CDTF">2020-11-20T08:52:21Z</dcterms:modified>
</cp:coreProperties>
</file>

<file path=docProps/thumbnail.jpeg>
</file>